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61" r:id="rId5"/>
  </p:sldIdLst>
  <p:sldSz cx="12192000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闫志深" initials="闫志深" lastIdx="1" clrIdx="0"/>
  <p:cmAuthor id="2" name="YJ202203191" initials="YJ202203191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75B6"/>
    <a:srgbClr val="F7F4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23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image" Target="../media/image2.png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9" Type="http://schemas.openxmlformats.org/officeDocument/2006/relationships/notesSlide" Target="../notesSlides/notesSlide1.xml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6.png"/><Relationship Id="rId16" Type="http://schemas.openxmlformats.org/officeDocument/2006/relationships/image" Target="../media/image5.png"/><Relationship Id="rId15" Type="http://schemas.openxmlformats.org/officeDocument/2006/relationships/tags" Target="../tags/tag11.xml"/><Relationship Id="rId14" Type="http://schemas.openxmlformats.org/officeDocument/2006/relationships/image" Target="../media/image4.png"/><Relationship Id="rId13" Type="http://schemas.openxmlformats.org/officeDocument/2006/relationships/image" Target="../media/image3.png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3.png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3" Type="http://schemas.openxmlformats.org/officeDocument/2006/relationships/image" Target="../media/image2.png"/><Relationship Id="rId2" Type="http://schemas.openxmlformats.org/officeDocument/2006/relationships/tags" Target="../tags/tag13.xml"/><Relationship Id="rId19" Type="http://schemas.openxmlformats.org/officeDocument/2006/relationships/notesSlide" Target="../notesSlides/notesSlide2.xml"/><Relationship Id="rId18" Type="http://schemas.openxmlformats.org/officeDocument/2006/relationships/slideLayout" Target="../slideLayouts/slideLayout2.xml"/><Relationship Id="rId17" Type="http://schemas.openxmlformats.org/officeDocument/2006/relationships/image" Target="../media/image6.png"/><Relationship Id="rId16" Type="http://schemas.openxmlformats.org/officeDocument/2006/relationships/image" Target="../media/image5.png"/><Relationship Id="rId15" Type="http://schemas.openxmlformats.org/officeDocument/2006/relationships/image" Target="../media/image1.png"/><Relationship Id="rId14" Type="http://schemas.openxmlformats.org/officeDocument/2006/relationships/tags" Target="../tags/tag22.xml"/><Relationship Id="rId13" Type="http://schemas.openxmlformats.org/officeDocument/2006/relationships/tags" Target="../tags/tag21.xml"/><Relationship Id="rId12" Type="http://schemas.openxmlformats.org/officeDocument/2006/relationships/tags" Target="../tags/tag20.xml"/><Relationship Id="rId11" Type="http://schemas.openxmlformats.org/officeDocument/2006/relationships/tags" Target="../tags/tag19.xml"/><Relationship Id="rId10" Type="http://schemas.openxmlformats.org/officeDocument/2006/relationships/image" Target="../media/image4.png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rcRect l="4819"/>
          <a:stretch>
            <a:fillRect/>
          </a:stretch>
        </p:blipFill>
        <p:spPr>
          <a:xfrm>
            <a:off x="1049655" y="1151255"/>
            <a:ext cx="3048000" cy="2401570"/>
          </a:xfrm>
          <a:prstGeom prst="rect">
            <a:avLst/>
          </a:prstGeom>
        </p:spPr>
      </p:pic>
      <p:sp>
        <p:nvSpPr>
          <p:cNvPr id="40" name="矩形 39"/>
          <p:cNvSpPr/>
          <p:nvPr/>
        </p:nvSpPr>
        <p:spPr>
          <a:xfrm>
            <a:off x="5094150" y="-5081"/>
            <a:ext cx="7097216" cy="3960055"/>
          </a:xfrm>
          <a:prstGeom prst="rect">
            <a:avLst/>
          </a:prstGeom>
          <a:solidFill>
            <a:srgbClr val="EBF2F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>
            <p:custDataLst>
              <p:tags r:id="rId2"/>
            </p:custDataLst>
          </p:nvPr>
        </p:nvSpPr>
        <p:spPr>
          <a:xfrm>
            <a:off x="11431" y="3954973"/>
            <a:ext cx="5100644" cy="2902391"/>
          </a:xfrm>
          <a:prstGeom prst="rect">
            <a:avLst/>
          </a:prstGeom>
          <a:solidFill>
            <a:srgbClr val="EBF2F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9890" y="6346190"/>
            <a:ext cx="1642110" cy="464820"/>
          </a:xfrm>
          <a:prstGeom prst="rect">
            <a:avLst/>
          </a:prstGeom>
        </p:spPr>
      </p:pic>
      <p:cxnSp>
        <p:nvCxnSpPr>
          <p:cNvPr id="10" name="直接连接符 9"/>
          <p:cNvCxnSpPr/>
          <p:nvPr>
            <p:custDataLst>
              <p:tags r:id="rId5"/>
            </p:custDataLst>
          </p:nvPr>
        </p:nvCxnSpPr>
        <p:spPr>
          <a:xfrm>
            <a:off x="473080" y="6134786"/>
            <a:ext cx="762006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>
            <p:custDataLst>
              <p:tags r:id="rId6"/>
            </p:custDataLst>
          </p:nvPr>
        </p:nvSpPr>
        <p:spPr bwMode="auto">
          <a:xfrm>
            <a:off x="354329" y="6158865"/>
            <a:ext cx="7804059" cy="478155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t" anchorCtr="0" compatLnSpc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</a:pPr>
            <a:r>
              <a:rPr lang="zh-CN" altLang="en-US" sz="2100" spc="130" dirty="0">
                <a:solidFill>
                  <a:srgbClr val="2E75B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新品发布</a:t>
            </a:r>
            <a:endParaRPr lang="zh-CN" altLang="en-US" sz="2100" spc="130" dirty="0">
              <a:solidFill>
                <a:srgbClr val="2E75B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291709" y="1335055"/>
            <a:ext cx="5514975" cy="1473783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noAutofit/>
          </a:bodyPr>
          <a:lstStyle/>
          <a:p>
            <a:pPr lvl="0" indent="0" fontAlgn="auto">
              <a:lnSpc>
                <a:spcPct val="100000"/>
              </a:lnSpc>
              <a:buFont typeface="Arial" panose="020B0604020202020204" pitchFamily="34" charset="0"/>
            </a:pPr>
            <a:r>
              <a:rPr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</a:t>
            </a:r>
            <a:r>
              <a:rPr lang="en-US" altLang="zh-CN" sz="1200" dirty="0" smtClean="0"/>
              <a:t> 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低开关损耗</a:t>
            </a:r>
            <a:r>
              <a:rPr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</a:t>
            </a:r>
            <a:endParaRPr sz="1200" dirty="0" smtClean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fontAlgn="auto">
              <a:lnSpc>
                <a:spcPct val="100000"/>
              </a:lnSpc>
              <a:buFont typeface="Arial" panose="020B0604020202020204" pitchFamily="34" charset="0"/>
            </a:pPr>
            <a:r>
              <a:rPr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</a:t>
            </a: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具有正温度系数的低</a:t>
            </a:r>
            <a:r>
              <a:rPr lang="en-US" altLang="zh-CN" sz="12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VCE(sat</a:t>
            </a: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)  IGBT</a:t>
            </a:r>
            <a:r>
              <a:rPr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</a:t>
            </a:r>
            <a:endParaRPr lang="en-US" sz="1200" dirty="0" smtClean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 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最大电流输出能力高达</a:t>
            </a: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200A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（相同</a:t>
            </a:r>
            <a:r>
              <a:rPr lang="zh-CN" altLang="en-US" sz="12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封装）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</a:t>
            </a:r>
            <a:endParaRPr lang="en-US" altLang="zh-CN" sz="1200" dirty="0" smtClean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fontAlgn="auto">
              <a:lnSpc>
                <a:spcPct val="100000"/>
              </a:lnSpc>
              <a:buFont typeface="Arial" panose="020B0604020202020204" pitchFamily="34" charset="0"/>
            </a:pP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4</a:t>
            </a:r>
            <a:r>
              <a:rPr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.</a:t>
            </a: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具有强雪崩耐受能力</a:t>
            </a:r>
            <a:r>
              <a:rPr 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；</a:t>
            </a:r>
            <a:endParaRPr lang="en-US" altLang="zh-CN" sz="1200" dirty="0" smtClean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fontAlgn="auto">
              <a:lnSpc>
                <a:spcPct val="100000"/>
              </a:lnSpc>
              <a:buFont typeface="Arial" panose="020B0604020202020204" pitchFamily="34" charset="0"/>
            </a:pP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5. 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具有大</a:t>
            </a: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dv/</a:t>
            </a:r>
            <a:r>
              <a:rPr lang="en-US" altLang="zh-CN" sz="1200" dirty="0" err="1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dt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可控范围；</a:t>
            </a:r>
            <a:endParaRPr lang="en-US" altLang="zh-CN" sz="1200" dirty="0" smtClean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indent="0" fontAlgn="auto">
              <a:lnSpc>
                <a:spcPct val="100000"/>
              </a:lnSpc>
            </a:pP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6.</a:t>
            </a:r>
            <a:r>
              <a:rPr lang="en-US" altLang="zh-CN" sz="12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最高结温</a:t>
            </a: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175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℃；</a:t>
            </a: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1229050" y="381950"/>
            <a:ext cx="77660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Econo</a:t>
            </a:r>
            <a:r>
              <a:rPr lang="en-US" altLang="zh-CN" sz="24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3</a:t>
            </a:r>
            <a:r>
              <a:rPr lang="zh-CN" altLang="en-US" sz="24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系列</a:t>
            </a:r>
            <a:r>
              <a:rPr lang="en-US" altLang="zh-CN" sz="24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IGBT</a:t>
            </a:r>
            <a:r>
              <a:rPr lang="zh-CN" altLang="en-US" sz="24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模块，变频伺服领域</a:t>
            </a:r>
            <a:r>
              <a:rPr lang="en-US" altLang="zh-CN" sz="24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平替黑马</a:t>
            </a:r>
            <a:r>
              <a:rPr lang="en-US" altLang="zh-CN" sz="2400" b="1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  <a:endParaRPr lang="en-US" altLang="zh-CN" sz="2400" b="1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430" y="322580"/>
            <a:ext cx="1172210" cy="708025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189865" y="361315"/>
            <a:ext cx="131953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</a:t>
            </a:r>
            <a:r>
              <a:rPr lang="en-US" altLang="zh-CN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</a:t>
            </a:r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品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发</a:t>
            </a:r>
            <a:r>
              <a:rPr lang="en-US" altLang="zh-CN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  </a:t>
            </a:r>
            <a:r>
              <a: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布</a:t>
            </a:r>
            <a:endParaRPr lang="zh-CN" altLang="en-US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51" name="组合 50"/>
          <p:cNvGrpSpPr/>
          <p:nvPr/>
        </p:nvGrpSpPr>
        <p:grpSpPr>
          <a:xfrm>
            <a:off x="11016615" y="1395730"/>
            <a:ext cx="1602740" cy="707390"/>
            <a:chOff x="17349" y="1823"/>
            <a:chExt cx="2524" cy="1114"/>
          </a:xfrm>
        </p:grpSpPr>
        <p:sp>
          <p:nvSpPr>
            <p:cNvPr id="27" name="矩形 26"/>
            <p:cNvSpPr/>
            <p:nvPr>
              <p:custDataLst>
                <p:tags r:id="rId7"/>
              </p:custDataLst>
            </p:nvPr>
          </p:nvSpPr>
          <p:spPr>
            <a:xfrm>
              <a:off x="17487" y="1823"/>
              <a:ext cx="1733" cy="1115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文本框 27"/>
            <p:cNvSpPr txBox="1"/>
            <p:nvPr>
              <p:custDataLst>
                <p:tags r:id="rId8"/>
              </p:custDataLst>
            </p:nvPr>
          </p:nvSpPr>
          <p:spPr>
            <a:xfrm>
              <a:off x="17795" y="1856"/>
              <a:ext cx="2078" cy="101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产</a:t>
              </a:r>
              <a:r>
                <a:rPr lang="en-US" altLang="zh-CN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  </a:t>
              </a:r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品</a:t>
              </a:r>
              <a:endPara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  <a:p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特</a:t>
              </a:r>
              <a:r>
                <a:rPr lang="en-US" altLang="zh-CN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  </a:t>
              </a:r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点</a:t>
              </a:r>
              <a:endPara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  <p:sp>
          <p:nvSpPr>
            <p:cNvPr id="29" name="矩形 28"/>
            <p:cNvSpPr/>
            <p:nvPr>
              <p:custDataLst>
                <p:tags r:id="rId9"/>
              </p:custDataLst>
            </p:nvPr>
          </p:nvSpPr>
          <p:spPr>
            <a:xfrm>
              <a:off x="17349" y="2493"/>
              <a:ext cx="292" cy="1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11017250" y="5103495"/>
            <a:ext cx="1602740" cy="708025"/>
            <a:chOff x="17349" y="7725"/>
            <a:chExt cx="2524" cy="1115"/>
          </a:xfrm>
        </p:grpSpPr>
        <p:sp>
          <p:nvSpPr>
            <p:cNvPr id="30" name="矩形 29"/>
            <p:cNvSpPr/>
            <p:nvPr>
              <p:custDataLst>
                <p:tags r:id="rId10"/>
              </p:custDataLst>
            </p:nvPr>
          </p:nvSpPr>
          <p:spPr>
            <a:xfrm>
              <a:off x="17487" y="7725"/>
              <a:ext cx="1733" cy="1115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文本框 30"/>
            <p:cNvSpPr txBox="1"/>
            <p:nvPr>
              <p:custDataLst>
                <p:tags r:id="rId11"/>
              </p:custDataLst>
            </p:nvPr>
          </p:nvSpPr>
          <p:spPr>
            <a:xfrm>
              <a:off x="17795" y="7758"/>
              <a:ext cx="2078" cy="1016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典</a:t>
              </a:r>
              <a:r>
                <a:rPr lang="en-US" altLang="zh-CN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  </a:t>
              </a:r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型</a:t>
              </a:r>
              <a:endPara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  <a:p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应</a:t>
              </a:r>
              <a:r>
                <a:rPr lang="en-US" altLang="zh-CN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  </a:t>
              </a:r>
              <a:r>
                <a:rPr lang="zh-CN" altLang="en-US" b="1">
                  <a:solidFill>
                    <a:schemeClr val="bg1"/>
                  </a:solidFill>
                  <a:latin typeface="微软雅黑" panose="020B0503020204020204" charset="-122"/>
                  <a:ea typeface="微软雅黑" panose="020B0503020204020204" charset="-122"/>
                  <a:sym typeface="+mn-ea"/>
                </a:rPr>
                <a:t>用</a:t>
              </a:r>
              <a:endParaRPr lang="zh-CN" altLang="en-US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endParaRPr>
            </a:p>
          </p:txBody>
        </p:sp>
        <p:sp>
          <p:nvSpPr>
            <p:cNvPr id="32" name="矩形 31"/>
            <p:cNvSpPr/>
            <p:nvPr>
              <p:custDataLst>
                <p:tags r:id="rId12"/>
              </p:custDataLst>
            </p:nvPr>
          </p:nvSpPr>
          <p:spPr>
            <a:xfrm>
              <a:off x="17349" y="8395"/>
              <a:ext cx="292" cy="1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10549573" y="2402205"/>
            <a:ext cx="170815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>
                <a:solidFill>
                  <a:schemeClr val="bg1">
                    <a:lumMod val="50000"/>
                  </a:schemeClr>
                </a:solidFill>
              </a:rPr>
              <a:t>更多</a:t>
            </a:r>
            <a:r>
              <a:rPr lang="zh-CN" altLang="en-US" sz="1000" dirty="0">
                <a:solidFill>
                  <a:schemeClr val="bg1">
                    <a:lumMod val="50000"/>
                  </a:schemeClr>
                </a:solidFill>
              </a:rPr>
              <a:t>产品详见官网</a:t>
            </a:r>
            <a:endParaRPr lang="zh-CN" altLang="en-US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749300" y="4196714"/>
            <a:ext cx="3625850" cy="1572895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noAutofit/>
          </a:bodyPr>
          <a:lstStyle/>
          <a:p>
            <a:pPr algn="just">
              <a:lnSpc>
                <a:spcPts val="1940"/>
              </a:lnSpc>
            </a:pP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 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扬杰科技新推出对标英飞凌</a:t>
            </a: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7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代技术的</a:t>
            </a:r>
            <a:r>
              <a:rPr lang="en-US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IGBT PIM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模块产品，该产品采用最新</a:t>
            </a:r>
            <a:r>
              <a:rPr lang="zh-CN" altLang="en-US" sz="12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的第七代微沟槽技术，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相较于传统沟槽产品，其具备更高的电流输出能力，更低的损耗和更高的运行</a:t>
            </a:r>
            <a:r>
              <a:rPr lang="zh-CN" altLang="en-US" sz="12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结温。经过整机系统端</a:t>
            </a:r>
            <a:r>
              <a:rPr lang="zh-CN" altLang="en-US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验证，与英飞凌的产品性能极为接近</a:t>
            </a:r>
            <a:r>
              <a:rPr lang="zh-CN" altLang="zh-CN" sz="12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</a:t>
            </a:r>
            <a:r>
              <a:rPr lang="zh-CN" altLang="zh-CN" sz="12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完全可做为英飞凌的替代产品使用。</a:t>
            </a: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indent="0" algn="just" fontAlgn="auto">
              <a:lnSpc>
                <a:spcPts val="1940"/>
              </a:lnSpc>
              <a:buClrTx/>
              <a:buSzTx/>
              <a:buFont typeface="Arial" panose="020B0604020202020204" pitchFamily="34" charset="0"/>
            </a:pPr>
            <a:endParaRPr lang="zh-CN" altLang="en-US" sz="12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1768475" y="3674110"/>
            <a:ext cx="1425575" cy="431165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文本框 64"/>
          <p:cNvSpPr txBox="1"/>
          <p:nvPr/>
        </p:nvSpPr>
        <p:spPr>
          <a:xfrm>
            <a:off x="1883220" y="3694066"/>
            <a:ext cx="1195439" cy="3682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dist"/>
            <a:r>
              <a:rPr lang="zh-CN" altLang="en-US" b="1" dirty="0">
                <a:solidFill>
                  <a:schemeClr val="bg1"/>
                </a:solidFill>
                <a:sym typeface="+mn-ea"/>
              </a:rPr>
              <a:t>产品介绍</a:t>
            </a:r>
            <a:endParaRPr lang="zh-CN" altLang="en-US" b="1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6689067" y="6008866"/>
            <a:ext cx="9156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变频器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9015798" y="6008866"/>
            <a:ext cx="1192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伺服驱动器</a:t>
            </a:r>
            <a:endParaRPr lang="en-US" altLang="zh-CN" sz="14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2545" y="4589780"/>
            <a:ext cx="1509395" cy="1414780"/>
          </a:xfrm>
          <a:prstGeom prst="rect">
            <a:avLst/>
          </a:prstGeom>
        </p:spPr>
      </p:pic>
      <p:pic>
        <p:nvPicPr>
          <p:cNvPr id="35" name="图片 34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31"/>
          <a:stretch>
            <a:fillRect/>
          </a:stretch>
        </p:blipFill>
        <p:spPr>
          <a:xfrm>
            <a:off x="8991600" y="4646930"/>
            <a:ext cx="1217930" cy="1333500"/>
          </a:xfrm>
          <a:prstGeom prst="rect">
            <a:avLst/>
          </a:prstGeom>
        </p:spPr>
      </p:pic>
      <p:graphicFrame>
        <p:nvGraphicFramePr>
          <p:cNvPr id="37" name="表格 36"/>
          <p:cNvGraphicFramePr/>
          <p:nvPr>
            <p:custDataLst>
              <p:tags r:id="rId15"/>
            </p:custDataLst>
          </p:nvPr>
        </p:nvGraphicFramePr>
        <p:xfrm>
          <a:off x="5380990" y="2647315"/>
          <a:ext cx="6548120" cy="1142365"/>
        </p:xfrm>
        <a:graphic>
          <a:graphicData uri="http://schemas.openxmlformats.org/drawingml/2006/table">
            <a:tbl>
              <a:tblPr/>
              <a:tblGrid>
                <a:gridCol w="1474470"/>
                <a:gridCol w="724535"/>
                <a:gridCol w="725170"/>
                <a:gridCol w="724535"/>
                <a:gridCol w="724535"/>
                <a:gridCol w="725170"/>
                <a:gridCol w="724535"/>
                <a:gridCol w="725170"/>
              </a:tblGrid>
              <a:tr h="27495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en-US" altLang="en-US" sz="1000" b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Product Name</a:t>
                      </a:r>
                      <a:endParaRPr lang="en-US" altLang="en-US" sz="1000" b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altLang="zh-CN" sz="1000" b="0" baseline="-2500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ces</a:t>
                      </a:r>
                      <a:r>
                        <a:rPr 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(V</a:t>
                      </a: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l</a:t>
                      </a:r>
                      <a:r>
                        <a:rPr lang="en-US" altLang="zh-CN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</a:t>
                      </a:r>
                      <a:r>
                        <a:rPr 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(A</a:t>
                      </a: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baseline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altLang="zh-CN" sz="1000" b="0" baseline="-2500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geth</a:t>
                      </a:r>
                      <a:r>
                        <a:rPr 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baseline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altLang="zh-CN" sz="1000" b="0" baseline="-2500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cesat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(V)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tr</a:t>
                      </a:r>
                      <a:r>
                        <a:rPr lang="zh-CN" alt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（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ns</a:t>
                      </a:r>
                      <a:r>
                        <a:rPr lang="zh-CN" alt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）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tf</a:t>
                      </a:r>
                      <a:r>
                        <a:rPr lang="zh-CN" alt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（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ns</a:t>
                      </a:r>
                      <a:r>
                        <a:rPr lang="zh-CN" alt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）</a:t>
                      </a:r>
                      <a:endParaRPr lang="en-US" altLang="en-US" sz="1000" b="0" dirty="0" smtClean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baseline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altLang="zh-CN" sz="1000" b="0" baseline="-2500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f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(V)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</a:tr>
              <a:tr h="15938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MG50P12MLE2</a:t>
                      </a:r>
                      <a:endParaRPr lang="en-US" altLang="zh-CN" sz="1000" b="0" dirty="0" smtClean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1200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5.8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1.70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134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230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MG75P12MLE2</a:t>
                      </a:r>
                      <a:endParaRPr lang="en-US" altLang="zh-CN" sz="1000" b="0" dirty="0" smtClean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1200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5.9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1.60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255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2.25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5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MG100P12MLE2</a:t>
                      </a:r>
                      <a:endParaRPr lang="en-US" altLang="zh-CN" sz="1000" b="0" dirty="0" smtClean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1200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5.9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1.60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1.85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4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0" dirty="0" smtClean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MG150P12MLE2</a:t>
                      </a:r>
                      <a:endParaRPr lang="en-US" altLang="zh-CN" sz="1000" b="0" dirty="0" smtClean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1200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6.0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182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2.10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" name="矩形 37"/>
          <p:cNvSpPr/>
          <p:nvPr/>
        </p:nvSpPr>
        <p:spPr>
          <a:xfrm>
            <a:off x="1049655" y="572770"/>
            <a:ext cx="185420" cy="111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1793240" y="1893570"/>
            <a:ext cx="1576070" cy="1009650"/>
            <a:chOff x="1673" y="1894"/>
            <a:chExt cx="4756" cy="3545"/>
          </a:xfrm>
        </p:grpSpPr>
        <p:pic>
          <p:nvPicPr>
            <p:cNvPr id="5" name="图片 4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673" y="1894"/>
              <a:ext cx="4756" cy="3545"/>
            </a:xfrm>
            <a:prstGeom prst="rect">
              <a:avLst/>
            </a:prstGeom>
          </p:spPr>
        </p:pic>
        <p:pic>
          <p:nvPicPr>
            <p:cNvPr id="8" name="图片 7" descr="扬杰标志标准2（去底）"/>
            <p:cNvPicPr>
              <a:picLocks noChangeAspect="1"/>
            </p:cNvPicPr>
            <p:nvPr/>
          </p:nvPicPr>
          <p:blipFill>
            <a:blip r:embed="rId17">
              <a:grayscl/>
              <a:lum bright="24000"/>
            </a:blip>
            <a:stretch>
              <a:fillRect/>
            </a:stretch>
          </p:blipFill>
          <p:spPr>
            <a:xfrm rot="19500000">
              <a:off x="3438" y="2954"/>
              <a:ext cx="1194" cy="70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矩形 39"/>
          <p:cNvSpPr/>
          <p:nvPr/>
        </p:nvSpPr>
        <p:spPr>
          <a:xfrm>
            <a:off x="5094150" y="-5081"/>
            <a:ext cx="7097216" cy="3960055"/>
          </a:xfrm>
          <a:prstGeom prst="rect">
            <a:avLst/>
          </a:prstGeom>
          <a:solidFill>
            <a:srgbClr val="EBF2F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/>
          <p:cNvSpPr/>
          <p:nvPr>
            <p:custDataLst>
              <p:tags r:id="rId1"/>
            </p:custDataLst>
          </p:nvPr>
        </p:nvSpPr>
        <p:spPr>
          <a:xfrm>
            <a:off x="11431" y="3954973"/>
            <a:ext cx="5100644" cy="2902391"/>
          </a:xfrm>
          <a:prstGeom prst="rect">
            <a:avLst/>
          </a:prstGeom>
          <a:solidFill>
            <a:srgbClr val="EBF2F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9890" y="6346190"/>
            <a:ext cx="1642110" cy="464820"/>
          </a:xfrm>
          <a:prstGeom prst="rect">
            <a:avLst/>
          </a:prstGeom>
        </p:spPr>
      </p:pic>
      <p:cxnSp>
        <p:nvCxnSpPr>
          <p:cNvPr id="10" name="直接连接符 9"/>
          <p:cNvCxnSpPr/>
          <p:nvPr>
            <p:custDataLst>
              <p:tags r:id="rId4"/>
            </p:custDataLst>
          </p:nvPr>
        </p:nvCxnSpPr>
        <p:spPr>
          <a:xfrm>
            <a:off x="473080" y="6134786"/>
            <a:ext cx="762006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5291709" y="1309020"/>
            <a:ext cx="5514975" cy="1473783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noAutofit/>
          </a:bodyPr>
          <a:lstStyle/>
          <a:p>
            <a:pPr lvl="0" indent="0" fontAlgn="auto">
              <a:lnSpc>
                <a:spcPct val="100000"/>
              </a:lnSpc>
              <a:buFont typeface="Arial" panose="020B0604020202020204" pitchFamily="34" charset="0"/>
            </a:pP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Low switching loss;</a:t>
            </a:r>
            <a:b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Low </a:t>
            </a:r>
            <a:r>
              <a:rPr lang="en-US" altLang="zh-CN" sz="11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VCE(sat) with </a:t>
            </a: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positive temperature coefficient;</a:t>
            </a:r>
            <a:b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Maximum current output capability up to 200A (same package);</a:t>
            </a:r>
            <a:b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Strong avalanche tolerance;</a:t>
            </a:r>
            <a:b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5. </a:t>
            </a:r>
            <a:r>
              <a:rPr lang="en-US" altLang="zh-CN" sz="11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 </a:t>
            </a: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large dv/</a:t>
            </a:r>
            <a:r>
              <a:rPr lang="en-US" altLang="zh-CN" sz="1100" dirty="0" err="1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dt</a:t>
            </a: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controllable range;</a:t>
            </a:r>
            <a:b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6. M</a:t>
            </a:r>
            <a:r>
              <a:rPr lang="en-US" altLang="zh-CN" sz="1100" dirty="0" smtClean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aximum </a:t>
            </a:r>
            <a:r>
              <a:rPr lang="en-US" altLang="zh-CN" sz="1100" dirty="0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junction temperature is 175°C ;</a:t>
            </a:r>
            <a:endParaRPr lang="en-US" altLang="zh-CN" sz="1100" dirty="0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430" y="322580"/>
            <a:ext cx="1172210" cy="708025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1" name="组合 50"/>
          <p:cNvGrpSpPr/>
          <p:nvPr/>
        </p:nvGrpSpPr>
        <p:grpSpPr>
          <a:xfrm>
            <a:off x="11016615" y="1395730"/>
            <a:ext cx="1188085" cy="708025"/>
            <a:chOff x="17349" y="1823"/>
            <a:chExt cx="1871" cy="1115"/>
          </a:xfrm>
        </p:grpSpPr>
        <p:sp>
          <p:nvSpPr>
            <p:cNvPr id="27" name="矩形 26"/>
            <p:cNvSpPr/>
            <p:nvPr>
              <p:custDataLst>
                <p:tags r:id="rId5"/>
              </p:custDataLst>
            </p:nvPr>
          </p:nvSpPr>
          <p:spPr>
            <a:xfrm>
              <a:off x="17487" y="1823"/>
              <a:ext cx="1733" cy="1115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 28"/>
            <p:cNvSpPr/>
            <p:nvPr>
              <p:custDataLst>
                <p:tags r:id="rId6"/>
              </p:custDataLst>
            </p:nvPr>
          </p:nvSpPr>
          <p:spPr>
            <a:xfrm>
              <a:off x="17349" y="2493"/>
              <a:ext cx="292" cy="1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11017250" y="5103495"/>
            <a:ext cx="1188085" cy="708025"/>
            <a:chOff x="17349" y="7725"/>
            <a:chExt cx="1871" cy="1115"/>
          </a:xfrm>
        </p:grpSpPr>
        <p:sp>
          <p:nvSpPr>
            <p:cNvPr id="30" name="矩形 29"/>
            <p:cNvSpPr/>
            <p:nvPr>
              <p:custDataLst>
                <p:tags r:id="rId7"/>
              </p:custDataLst>
            </p:nvPr>
          </p:nvSpPr>
          <p:spPr>
            <a:xfrm>
              <a:off x="17487" y="7725"/>
              <a:ext cx="1733" cy="1115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矩形 31"/>
            <p:cNvSpPr/>
            <p:nvPr>
              <p:custDataLst>
                <p:tags r:id="rId8"/>
              </p:custDataLst>
            </p:nvPr>
          </p:nvSpPr>
          <p:spPr>
            <a:xfrm>
              <a:off x="17349" y="8395"/>
              <a:ext cx="292" cy="1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文本框 18"/>
          <p:cNvSpPr txBox="1"/>
          <p:nvPr/>
        </p:nvSpPr>
        <p:spPr>
          <a:xfrm>
            <a:off x="472440" y="4201795"/>
            <a:ext cx="4229735" cy="1778000"/>
          </a:xfrm>
          <a:prstGeom prst="rect">
            <a:avLst/>
          </a:prstGeom>
          <a:noFill/>
          <a:ln w="9525">
            <a:noFill/>
          </a:ln>
        </p:spPr>
        <p:txBody>
          <a:bodyPr wrap="square" rtlCol="0" anchor="t">
            <a:noAutofit/>
          </a:bodyPr>
          <a:lstStyle/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r>
              <a:rPr lang="en-US" sz="1100" dirty="0" err="1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   Yangjie</a:t>
            </a:r>
            <a:r>
              <a:rPr lang="en-US" sz="1100" dirty="0" err="1">
                <a:solidFill>
                  <a:srgbClr val="0079B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Technology has launched a new IGBT PIM module product that benchmarks Infineon's 7th generation technology, which adopts the latest 7th generation micro-trench technology, which has higher current output capability, lower loss and higher operating junction temperature than traditional trench products. After the system-side verification of the whole machine, the performance is very close to that of Infineon's products, and it can be used as a replacement product for Infineon.</a:t>
            </a: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 algn="just">
              <a:lnSpc>
                <a:spcPts val="1340"/>
              </a:lnSpc>
              <a:buClrTx/>
              <a:buSzTx/>
              <a:buFont typeface="Arial" panose="020B0604020202020204" pitchFamily="34" charset="0"/>
            </a:pPr>
            <a:endParaRPr lang="en-US" sz="1100" dirty="0" err="1">
              <a:solidFill>
                <a:srgbClr val="0079B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750" y="4788535"/>
            <a:ext cx="1463675" cy="1371600"/>
          </a:xfrm>
          <a:prstGeom prst="rect">
            <a:avLst/>
          </a:prstGeom>
        </p:spPr>
      </p:pic>
      <p:pic>
        <p:nvPicPr>
          <p:cNvPr id="35" name="图片 34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31"/>
          <a:stretch>
            <a:fillRect/>
          </a:stretch>
        </p:blipFill>
        <p:spPr>
          <a:xfrm>
            <a:off x="8978900" y="4795520"/>
            <a:ext cx="1251585" cy="1370965"/>
          </a:xfrm>
          <a:prstGeom prst="rect">
            <a:avLst/>
          </a:prstGeom>
        </p:spPr>
      </p:pic>
      <p:graphicFrame>
        <p:nvGraphicFramePr>
          <p:cNvPr id="36" name="表格 35"/>
          <p:cNvGraphicFramePr/>
          <p:nvPr>
            <p:custDataLst>
              <p:tags r:id="rId11"/>
            </p:custDataLst>
          </p:nvPr>
        </p:nvGraphicFramePr>
        <p:xfrm>
          <a:off x="5380990" y="2628265"/>
          <a:ext cx="6548120" cy="1103630"/>
        </p:xfrm>
        <a:graphic>
          <a:graphicData uri="http://schemas.openxmlformats.org/drawingml/2006/table">
            <a:tbl>
              <a:tblPr/>
              <a:tblGrid>
                <a:gridCol w="1474470"/>
                <a:gridCol w="724535"/>
                <a:gridCol w="725170"/>
                <a:gridCol w="724535"/>
                <a:gridCol w="724535"/>
                <a:gridCol w="725170"/>
                <a:gridCol w="724535"/>
                <a:gridCol w="725170"/>
              </a:tblGrid>
              <a:tr h="26733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 </a:t>
                      </a:r>
                      <a:r>
                        <a:rPr lang="en-US" altLang="en-US" sz="1000" b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  <a:sym typeface="+mn-ea"/>
                        </a:rPr>
                        <a:t>Product Name</a:t>
                      </a:r>
                      <a:endParaRPr lang="en-US" altLang="en-US" sz="1000" b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  <a:sym typeface="+mn-ea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altLang="zh-CN" sz="1000" b="0" baseline="-2500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ces</a:t>
                      </a:r>
                      <a:r>
                        <a:rPr 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(V</a:t>
                      </a: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l</a:t>
                      </a:r>
                      <a:r>
                        <a:rPr lang="en-US" altLang="zh-CN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</a:t>
                      </a:r>
                      <a:r>
                        <a:rPr 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(A</a:t>
                      </a:r>
                      <a:r>
                        <a:rPr lang="en-US" sz="1000" b="0" dirty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baseline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altLang="zh-CN" sz="1000" b="0" baseline="-2500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geth</a:t>
                      </a:r>
                      <a:r>
                        <a:rPr 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baseline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altLang="zh-CN" sz="1000" b="0" baseline="-2500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cesat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(V)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tr</a:t>
                      </a:r>
                      <a:r>
                        <a:rPr lang="zh-CN" alt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（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ns</a:t>
                      </a:r>
                      <a:r>
                        <a:rPr lang="zh-CN" alt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）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tf</a:t>
                      </a:r>
                      <a:r>
                        <a:rPr lang="zh-CN" alt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（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ns</a:t>
                      </a:r>
                      <a:r>
                        <a:rPr lang="zh-CN" altLang="en-US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）</a:t>
                      </a:r>
                      <a:endParaRPr lang="en-US" altLang="en-US" sz="1000" b="0" dirty="0" smtClean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baseline="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V</a:t>
                      </a:r>
                      <a:r>
                        <a:rPr lang="en-US" altLang="zh-CN" sz="1000" b="0" baseline="-25000" dirty="0" err="1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f</a:t>
                      </a:r>
                      <a:r>
                        <a:rPr lang="en-US" altLang="zh-CN" sz="1000" b="0" dirty="0" smtClean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(V)</a:t>
                      </a:r>
                      <a:endParaRPr lang="en-US" altLang="en-US" sz="1000" b="0" dirty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C82C1"/>
                    </a:solidFill>
                  </a:tcPr>
                </a:tc>
              </a:tr>
              <a:tr h="15494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MG50P12MLE2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1200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5.8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1.70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134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230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1.95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MG75P12MLE2</a:t>
                      </a:r>
                      <a:endParaRPr lang="en-US" altLang="en-US" sz="10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1200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75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5.9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1.60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255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2.25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5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MG100P12MLE2</a:t>
                      </a:r>
                      <a:endParaRPr lang="en-US" altLang="en-US" sz="10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1200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5.9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1.60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31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201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1.85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8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MG150P12MLE2</a:t>
                      </a:r>
                      <a:endParaRPr lang="en-US" altLang="en-US" sz="1000" b="0" dirty="0" smtClean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1200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150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6.0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1.67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dirty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80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182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000" b="0" smtClean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微软雅黑" panose="020B0503020204020204" charset="-122"/>
                        </a:rPr>
                        <a:t>2.10</a:t>
                      </a:r>
                      <a:endParaRPr lang="en-US" altLang="en-US" sz="1000" b="0" dirty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微软雅黑" panose="020B0503020204020204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" name="矩形 40"/>
          <p:cNvSpPr/>
          <p:nvPr/>
        </p:nvSpPr>
        <p:spPr>
          <a:xfrm>
            <a:off x="1488440" y="3674110"/>
            <a:ext cx="2099310" cy="40767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文本框 37"/>
          <p:cNvSpPr txBox="1"/>
          <p:nvPr/>
        </p:nvSpPr>
        <p:spPr>
          <a:xfrm>
            <a:off x="1148715" y="3677920"/>
            <a:ext cx="2783205" cy="3683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algn="ctr" fontAlgn="auto"/>
            <a:r>
              <a:rPr lang="zh-CN" altLang="en-US" b="1" dirty="0">
                <a:solidFill>
                  <a:schemeClr val="bg1"/>
                </a:solidFill>
                <a:sym typeface="+mn-ea"/>
              </a:rPr>
              <a:t>Product Introduction</a:t>
            </a:r>
            <a:endParaRPr lang="zh-CN" altLang="en-US" b="1" dirty="0">
              <a:solidFill>
                <a:schemeClr val="bg1"/>
              </a:solidFill>
              <a:sym typeface="+mn-ea"/>
            </a:endParaRPr>
          </a:p>
        </p:txBody>
      </p:sp>
      <p:sp>
        <p:nvSpPr>
          <p:cNvPr id="43" name="文本框 42"/>
          <p:cNvSpPr txBox="1"/>
          <p:nvPr/>
        </p:nvSpPr>
        <p:spPr>
          <a:xfrm>
            <a:off x="9108723" y="2243554"/>
            <a:ext cx="320611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000" dirty="0">
                <a:solidFill>
                  <a:schemeClr val="bg1">
                    <a:lumMod val="50000"/>
                  </a:schemeClr>
                </a:solidFill>
              </a:rPr>
              <a:t>Please refer to the official website for more </a:t>
            </a:r>
            <a:r>
              <a:rPr lang="en-US" altLang="zh-CN" sz="1000" dirty="0">
                <a:solidFill>
                  <a:schemeClr val="bg1">
                    <a:lumMod val="50000"/>
                  </a:schemeClr>
                </a:solidFill>
              </a:rPr>
              <a:t>products</a:t>
            </a:r>
            <a:endParaRPr lang="en-US" altLang="zh-CN" sz="1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7" name="文本框 46"/>
          <p:cNvSpPr txBox="1"/>
          <p:nvPr>
            <p:custDataLst>
              <p:tags r:id="rId12"/>
            </p:custDataLst>
          </p:nvPr>
        </p:nvSpPr>
        <p:spPr>
          <a:xfrm>
            <a:off x="11169650" y="1438275"/>
            <a:ext cx="131953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sz="1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Product Features</a:t>
            </a:r>
            <a:endParaRPr sz="16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6288257" y="6134596"/>
            <a:ext cx="2013527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frequency converter</a:t>
            </a:r>
            <a:endParaRPr lang="en-US" altLang="zh-CN" sz="1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" name="文本框 49"/>
          <p:cNvSpPr txBox="1"/>
          <p:nvPr/>
        </p:nvSpPr>
        <p:spPr>
          <a:xfrm>
            <a:off x="9114923" y="6140955"/>
            <a:ext cx="133765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 smtClean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Servo Driver</a:t>
            </a:r>
            <a:endParaRPr lang="en-US" altLang="zh-CN" sz="1200" dirty="0" smtClean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3" name="文本框 52"/>
          <p:cNvSpPr txBox="1"/>
          <p:nvPr>
            <p:custDataLst>
              <p:tags r:id="rId13"/>
            </p:custDataLst>
          </p:nvPr>
        </p:nvSpPr>
        <p:spPr bwMode="auto">
          <a:xfrm>
            <a:off x="354330" y="6158865"/>
            <a:ext cx="2767965" cy="423545"/>
          </a:xfrm>
          <a:prstGeom prst="rect">
            <a:avLst/>
          </a:prstGeom>
          <a:noFill/>
        </p:spPr>
        <p:txBody>
          <a:bodyPr vert="horz" wrap="square" lIns="91440" tIns="45720" rIns="91440" bIns="45720" numCol="1" rtlCol="0" anchor="t" anchorCtr="0" compatLnSpc="0">
            <a:spAutoFit/>
          </a:bodyPr>
          <a:lstStyle/>
          <a:p>
            <a:pPr algn="dist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</a:pPr>
            <a:r>
              <a:rPr lang="zh-CN" altLang="en-US" spc="130" dirty="0">
                <a:solidFill>
                  <a:srgbClr val="2E75B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New Product </a:t>
            </a:r>
            <a:r>
              <a:rPr lang="en-US" altLang="zh-CN" spc="130" dirty="0">
                <a:solidFill>
                  <a:srgbClr val="2E75B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Launch</a:t>
            </a:r>
            <a:endParaRPr lang="en-US" altLang="zh-CN" spc="130" dirty="0">
              <a:solidFill>
                <a:srgbClr val="2E75B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54" name="文本框 53"/>
          <p:cNvSpPr txBox="1"/>
          <p:nvPr/>
        </p:nvSpPr>
        <p:spPr>
          <a:xfrm>
            <a:off x="5471" y="379730"/>
            <a:ext cx="1510030" cy="583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NEW</a:t>
            </a:r>
            <a:endParaRPr lang="en-US" sz="16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PRODUCT</a:t>
            </a:r>
            <a:endParaRPr lang="en-US" altLang="en-US" sz="16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5" name="文本框 54"/>
          <p:cNvSpPr txBox="1"/>
          <p:nvPr/>
        </p:nvSpPr>
        <p:spPr>
          <a:xfrm>
            <a:off x="1235074" y="407670"/>
            <a:ext cx="9314816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err="1">
                <a:latin typeface="微软雅黑" panose="020B0503020204020204" charset="-122"/>
                <a:ea typeface="微软雅黑" panose="020B0503020204020204" charset="-122"/>
              </a:rPr>
              <a:t>Econo</a:t>
            </a:r>
            <a:r>
              <a:rPr lang="en-US" altLang="zh-CN" sz="2400" b="1" dirty="0">
                <a:latin typeface="微软雅黑" panose="020B0503020204020204" charset="-122"/>
                <a:ea typeface="微软雅黑" panose="020B0503020204020204" charset="-122"/>
              </a:rPr>
              <a:t> 3 Series IGBT Modules for Variable Frequency Servo</a:t>
            </a:r>
            <a:endParaRPr lang="zh-CN" altLang="zh-CN" sz="2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1049655" y="572770"/>
            <a:ext cx="185420" cy="111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11209655" y="5367655"/>
            <a:ext cx="937895" cy="480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dist" fontAlgn="auto">
              <a:lnSpc>
                <a:spcPts val="1520"/>
              </a:lnSpc>
            </a:pPr>
            <a:r>
              <a:rPr sz="1500" b="1" kern="800" spc="-30">
                <a:solidFill>
                  <a:schemeClr val="bg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Appli</a:t>
            </a:r>
            <a:r>
              <a:rPr lang="en-US" sz="1500" b="1" kern="800" spc="-30">
                <a:solidFill>
                  <a:schemeClr val="bg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ca</a:t>
            </a:r>
            <a:endParaRPr sz="1500" b="1" kern="800" spc="-30">
              <a:solidFill>
                <a:schemeClr val="bg1"/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indent="0" algn="l" fontAlgn="auto">
              <a:lnSpc>
                <a:spcPts val="1520"/>
              </a:lnSpc>
            </a:pPr>
            <a:r>
              <a:rPr lang="en-US" sz="1500" b="1" kern="800" spc="-30">
                <a:solidFill>
                  <a:schemeClr val="bg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-</a:t>
            </a:r>
            <a:r>
              <a:rPr sz="1500" b="1" kern="800" spc="-30">
                <a:solidFill>
                  <a:schemeClr val="bg1"/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+mn-ea"/>
              </a:rPr>
              <a:t>tions</a:t>
            </a:r>
            <a:endParaRPr lang="zh-CN" altLang="en-US" sz="1500" b="1" kern="800" spc="-30">
              <a:solidFill>
                <a:schemeClr val="bg1"/>
              </a:solidFill>
              <a:uFillTx/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14"/>
            </p:custDataLst>
          </p:nvPr>
        </p:nvSpPr>
        <p:spPr>
          <a:xfrm>
            <a:off x="11209655" y="5093970"/>
            <a:ext cx="932180" cy="321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dist"/>
            <a:r>
              <a:rPr sz="1500" b="1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Typical </a:t>
            </a:r>
            <a:endParaRPr sz="1500" b="1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15"/>
          <a:srcRect l="4819"/>
          <a:stretch>
            <a:fillRect/>
          </a:stretch>
        </p:blipFill>
        <p:spPr>
          <a:xfrm>
            <a:off x="1049655" y="1153160"/>
            <a:ext cx="3048000" cy="240157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1793240" y="1895475"/>
            <a:ext cx="1576070" cy="1009650"/>
            <a:chOff x="1673" y="1894"/>
            <a:chExt cx="4756" cy="3545"/>
          </a:xfrm>
        </p:grpSpPr>
        <p:pic>
          <p:nvPicPr>
            <p:cNvPr id="17" name="图片 16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1673" y="1894"/>
              <a:ext cx="4756" cy="3545"/>
            </a:xfrm>
            <a:prstGeom prst="rect">
              <a:avLst/>
            </a:prstGeom>
          </p:spPr>
        </p:pic>
        <p:pic>
          <p:nvPicPr>
            <p:cNvPr id="18" name="图片 17" descr="扬杰标志标准2（去底）"/>
            <p:cNvPicPr>
              <a:picLocks noChangeAspect="1"/>
            </p:cNvPicPr>
            <p:nvPr/>
          </p:nvPicPr>
          <p:blipFill>
            <a:blip r:embed="rId17">
              <a:grayscl/>
              <a:lum bright="24000"/>
            </a:blip>
            <a:stretch>
              <a:fillRect/>
            </a:stretch>
          </p:blipFill>
          <p:spPr>
            <a:xfrm rot="19500000">
              <a:off x="3438" y="2954"/>
              <a:ext cx="1194" cy="70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TABLE_ENDDRAG_ORIGIN_RECT" val="515*90"/>
  <p:tag name="TABLE_ENDDRAG_RECT" val="423*208*515*90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  <p:tag name="KSO_WM_UNIT_PLACING_PICTURE_USER_VIEWPORT" val="{&quot;height&quot;:732,&quot;width&quot;:2586}"/>
  <p:tag name="KSO_WM_UNIT_TYPE" val="j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29733_1*i*2"/>
  <p:tag name="KSO_WM_TEMPLATE_CATEGORY" val="diagram"/>
  <p:tag name="KSO_WM_TEMPLATE_INDEX" val="20229733"/>
  <p:tag name="KSO_WM_UNIT_LAYERLEVEL" val="1"/>
  <p:tag name="KSO_WM_TAG_VERSION" val="1.0"/>
  <p:tag name="KSO_WM_BEAUTIFY_FLAG" val=""/>
  <p:tag name="KSO_WM_UNIT_BLOCK" val="0"/>
  <p:tag name="KSO_WM_UNIT_SM_LIMIT_TYPE" val="2"/>
  <p:tag name="KSO_WM_UNIT_DEC_AREA_ID" val="3370971afbb94bb8ab187cd14b4e8a00"/>
  <p:tag name="KSO_WM_UNIT_DECORATE_INFO" val="{&quot;ReferentInfo&quot;:{&quot;Id&quot;:&quot;slide&quot;,&quot;X&quot;:{&quot;Pos&quot;:1},&quot;Y&quot;:{&quot;Pos&quot;:1}},&quot;DecorateInfoX&quot;:{&quot;Pos&quot;:1,&quot;IsAbs&quot;:false},&quot;DecorateInfoY&quot;:{&quot;Pos&quot;:1,&quot;IsAbs&quot;:false},&quot;DecorateInfoW&quot;:{&quot;IsAbs&quot;:false},&quot;DecorateInfoH&quot;:{&quot;IsAbs&quot;:false},&quot;whChangeMode&quot;:0}"/>
  <p:tag name="KSO_WM_CHIP_GROUPID" val="5fab54f0341d2fac3cfce989"/>
  <p:tag name="KSO_WM_CHIP_XID" val="5facaf2f998712faa657a542"/>
  <p:tag name="KSO_WM_UNIT_LINE_FORE_SCHEMECOLOR_INDEX_BRIGHTNESS" val="0"/>
  <p:tag name="KSO_WM_UNIT_LINE_FORE_SCHEMECOLOR_INDEX" val="5"/>
  <p:tag name="KSO_WM_UNIT_LINE_FILL_TYPE" val="2"/>
  <p:tag name="KSO_WM_TEMPLATE_ASSEMBLE_XID" val="639b0f7f0c9383becde7b21b"/>
  <p:tag name="KSO_WM_TEMPLATE_ASSEMBLE_GROUPID" val="639b0f7f0c9383becde7b21b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TABLE_ENDDRAG_ORIGIN_RECT" val="515*86"/>
  <p:tag name="TABLE_ENDDRAG_RECT" val="423*206*515*86"/>
</p:tagLst>
</file>

<file path=ppt/tags/tag2.xml><?xml version="1.0" encoding="utf-8"?>
<p:tagLst xmlns:p="http://schemas.openxmlformats.org/presentationml/2006/main">
  <p:tag name="KSO_WM_BEAUTIFY_FLAG" val=""/>
  <p:tag name="KSO_WM_UNIT_PLACING_PICTURE_USER_VIEWPORT" val="{&quot;height&quot;:732,&quot;width&quot;:2586}"/>
  <p:tag name="KSO_WM_UNIT_TYPE" val="j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COMMONDATA" val="eyJoZGlkIjoiZDc4YmJiMDNlZTZmMzY3MmU5YTk3NzJkMWRjYzZjOWEifQ==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29733_1*i*2"/>
  <p:tag name="KSO_WM_TEMPLATE_CATEGORY" val="diagram"/>
  <p:tag name="KSO_WM_TEMPLATE_INDEX" val="20229733"/>
  <p:tag name="KSO_WM_UNIT_LAYERLEVEL" val="1"/>
  <p:tag name="KSO_WM_TAG_VERSION" val="1.0"/>
  <p:tag name="KSO_WM_BEAUTIFY_FLAG" val=""/>
  <p:tag name="KSO_WM_UNIT_BLOCK" val="0"/>
  <p:tag name="KSO_WM_UNIT_SM_LIMIT_TYPE" val="2"/>
  <p:tag name="KSO_WM_UNIT_DEC_AREA_ID" val="3370971afbb94bb8ab187cd14b4e8a00"/>
  <p:tag name="KSO_WM_UNIT_DECORATE_INFO" val="{&quot;ReferentInfo&quot;:{&quot;Id&quot;:&quot;slide&quot;,&quot;X&quot;:{&quot;Pos&quot;:1},&quot;Y&quot;:{&quot;Pos&quot;:1}},&quot;DecorateInfoX&quot;:{&quot;Pos&quot;:1,&quot;IsAbs&quot;:false},&quot;DecorateInfoY&quot;:{&quot;Pos&quot;:1,&quot;IsAbs&quot;:false},&quot;DecorateInfoW&quot;:{&quot;IsAbs&quot;:false},&quot;DecorateInfoH&quot;:{&quot;IsAbs&quot;:false},&quot;whChangeMode&quot;:0}"/>
  <p:tag name="KSO_WM_CHIP_GROUPID" val="5fab54f0341d2fac3cfce989"/>
  <p:tag name="KSO_WM_CHIP_XID" val="5facaf2f998712faa657a542"/>
  <p:tag name="KSO_WM_UNIT_LINE_FORE_SCHEMECOLOR_INDEX_BRIGHTNESS" val="0"/>
  <p:tag name="KSO_WM_UNIT_LINE_FORE_SCHEMECOLOR_INDEX" val="5"/>
  <p:tag name="KSO_WM_UNIT_LINE_FILL_TYPE" val="2"/>
  <p:tag name="KSO_WM_TEMPLATE_ASSEMBLE_XID" val="639b0f7f0c9383becde7b21b"/>
  <p:tag name="KSO_WM_TEMPLATE_ASSEMBLE_GROUPID" val="639b0f7f0c9383becde7b21b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1668</Words>
  <Application>WPS 演示</Application>
  <PresentationFormat>宽屏</PresentationFormat>
  <Paragraphs>235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</vt:lpstr>
      <vt:lpstr>宋体</vt:lpstr>
      <vt:lpstr>Wingdings</vt:lpstr>
      <vt:lpstr>微软雅黑</vt:lpstr>
      <vt:lpstr>Calibri</vt:lpstr>
      <vt:lpstr>Arial Unicode MS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朱蕾</dc:creator>
  <cp:lastModifiedBy>YJ202203191</cp:lastModifiedBy>
  <cp:revision>54</cp:revision>
  <dcterms:created xsi:type="dcterms:W3CDTF">2023-08-09T12:44:00Z</dcterms:created>
  <dcterms:modified xsi:type="dcterms:W3CDTF">2025-07-23T05:56:46Z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2F77381E23EA4159A03113649E49C46A_13</vt:lpwstr>
  </property>
  <property fmtid="{D5CDD505-2E9C-101B-9397-08002B2CF9AE}" pid="3" name="KSOProductBuildVer">
    <vt:lpwstr>2052-12.1.0.21915</vt:lpwstr>
  </property>
</Properties>
</file>